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224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77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43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35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082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71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940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253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150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46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20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6090D-81FA-4DB9-B412-F93EFEFCDE70}" type="datetimeFigureOut">
              <a:rPr lang="en-GB" smtClean="0"/>
              <a:t>02/08/2021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F0D26-DBAF-49AB-90CC-3162C09C8F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47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772BA-F41E-4D54-96FA-6364284617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Layout Design Rules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7D814-D1DC-4CFC-961F-434EB5B98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9436" y="4050836"/>
            <a:ext cx="7766936" cy="109689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ELCC442 Integrated VLSI Circuit Design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ＭＳ Ｐゴシック" charset="-128"/>
                <a:cs typeface="+mn-cs"/>
              </a:rPr>
              <a:t>Eng. Nasser </a:t>
            </a:r>
            <a:r>
              <a:rPr kumimoji="0" lang="en-US" altLang="ja-JP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ＭＳ Ｐゴシック" charset="-128"/>
                <a:cs typeface="+mn-cs"/>
              </a:rPr>
              <a:t>Otayf</a:t>
            </a:r>
            <a:r>
              <a:rPr kumimoji="0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ＭＳ Ｐゴシック" charset="-128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3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772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C395-6693-4648-A409-873E236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9818388" cy="874644"/>
          </a:xfrm>
        </p:spPr>
        <p:txBody>
          <a:bodyPr/>
          <a:lstStyle/>
          <a:p>
            <a:pPr algn="ctr"/>
            <a:r>
              <a:rPr lang="en-GB" b="1" dirty="0"/>
              <a:t>VLSI Layout Steps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BB4A-8C05-48BB-A533-D4F0BD4B9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817" y="1464364"/>
            <a:ext cx="6573080" cy="506233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3. Polish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you have finished placing all your devices, one ought to review the layout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 if the hook-up is straight foreword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 the space between contacts and poly gates and ensure its minimum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 if there are enough contacts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Share all the sources and drain implants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Check for sufficient substrate ties</a:t>
            </a:r>
          </a:p>
          <a:p>
            <a:pPr marL="0" indent="0">
              <a:lnSpc>
                <a:spcPct val="150000"/>
              </a:lnSpc>
              <a:buNone/>
            </a:pP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B8F245-A41B-46FA-B1EF-CD5362D0EF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/>
        </p:blipFill>
        <p:spPr>
          <a:xfrm>
            <a:off x="6172200" y="1937280"/>
            <a:ext cx="5181600" cy="412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34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EE38E-0FBB-47F3-B274-A4615F0E7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References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55961FD-CEB7-4F9C-961B-B152BC1E19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1027906"/>
            <a:ext cx="11091203" cy="4785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lnSpc>
                <a:spcPct val="200000"/>
              </a:lnSpc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Clein, D. (2019).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CMOS IC Layout: Concepts, Methodologies, and Tools, 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New York: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Newnes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Publishers.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defTabSz="914400">
              <a:lnSpc>
                <a:spcPct val="200000"/>
              </a:lnSpc>
              <a:buClrTx/>
              <a:buSzTx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Kerth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D. A. (2018).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Floor planning.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New York: Crystal Semiconductor, Inc.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defTabSz="914400">
              <a:lnSpc>
                <a:spcPct val="200000"/>
              </a:lnSpc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Saint, C. S. (2017).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 Mask Design: Essential Layout Techniques, 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New York: McGraw-Hill.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defTabSz="914400">
              <a:lnSpc>
                <a:spcPct val="200000"/>
              </a:lnSpc>
              <a:buClrTx/>
              <a:buSzTx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Uyemura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J. P. (2016). </a:t>
            </a:r>
            <a:r>
              <a:rPr kumimoji="0" lang="en-US" altLang="en-US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Introduction to VLSI Circuits and Systems, 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New York: John Wiley and Sons.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111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3AED0-05D7-4173-A2AA-069F1527D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758162"/>
          </a:xfrm>
        </p:spPr>
        <p:txBody>
          <a:bodyPr/>
          <a:lstStyle/>
          <a:p>
            <a:pPr algn="ctr"/>
            <a:r>
              <a:rPr lang="en-GB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4EF16-33AA-4E7F-BDE0-6E81CB7F6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1033670"/>
            <a:ext cx="10401484" cy="500932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Very Large Scale Integration(VLSI) is a process where integrated circuits are made through a combination of thousands of MOS transistors into a chip.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The design of VLSI incorporates several techniques like:</a:t>
            </a:r>
          </a:p>
          <a:p>
            <a:pPr marL="1314450" lvl="2" indent="-514350">
              <a:lnSpc>
                <a:spcPct val="150000"/>
              </a:lnSpc>
              <a:buFont typeface="+mj-lt"/>
              <a:buAutoNum type="romanL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Standard Cells</a:t>
            </a:r>
          </a:p>
          <a:p>
            <a:pPr marL="1314450" lvl="2" indent="-514350">
              <a:lnSpc>
                <a:spcPct val="150000"/>
              </a:lnSpc>
              <a:buFont typeface="+mj-lt"/>
              <a:buAutoNum type="romanL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Full-custom design</a:t>
            </a:r>
          </a:p>
          <a:p>
            <a:pPr marL="1314450" lvl="2" indent="-514350">
              <a:lnSpc>
                <a:spcPct val="150000"/>
              </a:lnSpc>
              <a:buFont typeface="+mj-lt"/>
              <a:buAutoNum type="romanL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Gate-arrays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In this presentation, we shall discuss the design rules of VLSI using full custom design and standard cells. We shall also identify layout steps involved in VLSI.</a:t>
            </a:r>
          </a:p>
        </p:txBody>
      </p:sp>
    </p:spTree>
    <p:extLst>
      <p:ext uri="{BB962C8B-B14F-4D97-AF65-F5344CB8AC3E}">
        <p14:creationId xmlns:p14="http://schemas.microsoft.com/office/powerpoint/2010/main" val="61494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C395-6693-4648-A409-873E236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9818388" cy="874644"/>
          </a:xfrm>
        </p:spPr>
        <p:txBody>
          <a:bodyPr/>
          <a:lstStyle/>
          <a:p>
            <a:pPr algn="ctr"/>
            <a:r>
              <a:rPr lang="en-GB" b="1" dirty="0"/>
              <a:t>Standard Cell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BB4A-8C05-48BB-A533-D4F0BD4B9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484243"/>
            <a:ext cx="5021102" cy="492980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 cell design involves the creation of a circuit by connecting wires between the standard cells.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 cells are layouts of logic elements like gates and flip-flops, that can be used in the design of a chip(</a:t>
            </a:r>
            <a:r>
              <a:rPr lang="en-GB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Uyemura</a:t>
            </a: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2016).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Custom design involves cell design by ensuring MOSFETS are used in the lowest level.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FF9160-1F35-40AB-864D-078D8AAE89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98436" y="1205948"/>
            <a:ext cx="6493563" cy="532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C395-6693-4648-A409-873E236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9818388" cy="874644"/>
          </a:xfrm>
        </p:spPr>
        <p:txBody>
          <a:bodyPr/>
          <a:lstStyle/>
          <a:p>
            <a:pPr algn="ctr"/>
            <a:r>
              <a:rPr lang="en-GB" b="1" dirty="0"/>
              <a:t>Guidelines for Standard Cell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BB4A-8C05-48BB-A533-D4F0BD4B9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1484243"/>
            <a:ext cx="7207710" cy="5042453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following guidelines are used in standard cell design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Ensure the availability of cell input and output on either side of a cell at an equivalent horizontal distance.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Ensure that the cells are supplied with power and ground using horizontal runs of metal.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Ensure that power busses and ground line ups are to be placed end to end to ensure cell height is constant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92E1A62-83E5-4FBD-B56B-C3CDCA33A3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94650" y="1709530"/>
            <a:ext cx="4051576" cy="375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C395-6693-4648-A409-873E236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9818388" cy="874644"/>
          </a:xfrm>
        </p:spPr>
        <p:txBody>
          <a:bodyPr/>
          <a:lstStyle/>
          <a:p>
            <a:pPr algn="ctr"/>
            <a:r>
              <a:rPr lang="en-GB" b="1" dirty="0"/>
              <a:t>Guidelines for Standard Cell design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BB4A-8C05-48BB-A533-D4F0BD4B9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484243"/>
            <a:ext cx="5259640" cy="487679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  <a:p>
            <a:pPr marL="514350" lvl="0" indent="-514350">
              <a:lnSpc>
                <a:spcPct val="200000"/>
              </a:lnSpc>
              <a:spcAft>
                <a:spcPts val="800"/>
              </a:spcAft>
              <a:buFont typeface="+mj-lt"/>
              <a:buAutoNum type="romanLcPeriod" startAt="4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Ensure a clear label of power, ground, input, and output connections on the layout.</a:t>
            </a:r>
          </a:p>
          <a:p>
            <a:pPr marL="514350" lvl="0" indent="-514350">
              <a:lnSpc>
                <a:spcPct val="200000"/>
              </a:lnSpc>
              <a:spcAft>
                <a:spcPts val="800"/>
              </a:spcAft>
              <a:buFont typeface="+mj-lt"/>
              <a:buAutoNum type="romanLcPeriod" startAt="4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Ensure that the layout size is small</a:t>
            </a:r>
          </a:p>
          <a:p>
            <a:pPr marL="514350" lvl="0" indent="-514350">
              <a:lnSpc>
                <a:spcPct val="200000"/>
              </a:lnSpc>
              <a:spcAft>
                <a:spcPts val="800"/>
              </a:spcAft>
              <a:buFont typeface="+mj-lt"/>
              <a:buAutoNum type="romanLcPeriod" startAt="4"/>
              <a:tabLst>
                <a:tab pos="457200" algn="l"/>
              </a:tabLst>
            </a:pP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Signal routing is an important consideration when laying out cells.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0B5DF4-AA05-4344-988D-4D3784B439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36974" y="1205947"/>
            <a:ext cx="6255027" cy="515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28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C395-6693-4648-A409-873E236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9818388" cy="874644"/>
          </a:xfrm>
        </p:spPr>
        <p:txBody>
          <a:bodyPr/>
          <a:lstStyle/>
          <a:p>
            <a:r>
              <a:rPr lang="en-GB" b="1" dirty="0"/>
              <a:t>Guidelines for Standard Cell design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BB4A-8C05-48BB-A533-D4F0BD4B9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0331" y="1205948"/>
            <a:ext cx="6334540" cy="532074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2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Regularity</a:t>
            </a:r>
            <a:endParaRPr lang="en-GB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VLSI design should have an orderly cell arrangement. 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Chip floor plans should be drawn as the first step for designing a chip.</a:t>
            </a: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2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Power and ground connections</a:t>
            </a:r>
            <a:endParaRPr lang="en-GB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Failure to distribute power and ground properly leads to noise coupling in a given circuit. This coupling leads to noise being injected from one circuit to the othe</a:t>
            </a:r>
            <a:r>
              <a:rPr lang="en-GB" sz="2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 (</a:t>
            </a:r>
            <a:r>
              <a:rPr lang="en-GB" sz="22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Kerth</a:t>
            </a:r>
            <a:r>
              <a:rPr lang="en-GB" sz="2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2018)  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LcPeriod" startAt="4"/>
            </a:pP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romanLcPeriod" startAt="4"/>
            </a:pP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857EBA-EB95-40A2-9D91-EF0FDD8B84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5782" b="5651"/>
          <a:stretch/>
        </p:blipFill>
        <p:spPr>
          <a:xfrm>
            <a:off x="6665843" y="1775791"/>
            <a:ext cx="5526157" cy="446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44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C395-6693-4648-A409-873E236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9818388" cy="874644"/>
          </a:xfrm>
        </p:spPr>
        <p:txBody>
          <a:bodyPr/>
          <a:lstStyle/>
          <a:p>
            <a:pPr algn="ctr"/>
            <a:r>
              <a:rPr lang="en-GB" b="1" dirty="0"/>
              <a:t>VLSI Layout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BB4A-8C05-48BB-A533-D4F0BD4B9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0330" y="1205948"/>
            <a:ext cx="5870713" cy="5320748"/>
          </a:xfrm>
        </p:spPr>
        <p:txBody>
          <a:bodyPr>
            <a:normAutofit/>
          </a:bodyPr>
          <a:lstStyle/>
          <a:p>
            <a:pPr marL="228600">
              <a:lnSpc>
                <a:spcPct val="200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steps involved in rendering a given schematic diagram to its physical layout include: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 the layout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Place the elements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Polish the circuit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Verify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C5F220-3078-4B99-922D-9CA7017558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80313" y="1391478"/>
            <a:ext cx="5433391" cy="513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99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C395-6693-4648-A409-873E236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9818388" cy="874644"/>
          </a:xfrm>
        </p:spPr>
        <p:txBody>
          <a:bodyPr/>
          <a:lstStyle/>
          <a:p>
            <a:pPr algn="ctr"/>
            <a:r>
              <a:rPr lang="en-GB" b="1" dirty="0"/>
              <a:t>VLSI Layout Steps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BB4A-8C05-48BB-A533-D4F0BD4B9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817" y="1464364"/>
            <a:ext cx="6546574" cy="4817165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Planning and stick diagrams</a:t>
            </a:r>
            <a:endParaRPr lang="en-GB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drawing floor plans to distinguish objects, one has to use different pencil </a:t>
            </a:r>
            <a:r>
              <a:rPr lang="en-GB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colors</a:t>
            </a: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Stick diagrams involve the use of pencil and paper tools to plan the cell layout(Saint, 2017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en-GB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Conductors and devices are represented using lines to assemble the actual layout in a stick diagram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80D82F-ADC3-4869-A589-F74677D8CC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2673" b="4697"/>
          <a:stretch/>
        </p:blipFill>
        <p:spPr>
          <a:xfrm>
            <a:off x="7182678" y="1378226"/>
            <a:ext cx="4903305" cy="490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00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9C395-6693-4648-A409-873E236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1304"/>
            <a:ext cx="9818388" cy="874644"/>
          </a:xfrm>
        </p:spPr>
        <p:txBody>
          <a:bodyPr/>
          <a:lstStyle/>
          <a:p>
            <a:pPr algn="ctr"/>
            <a:r>
              <a:rPr lang="en-GB" b="1" dirty="0"/>
              <a:t>VLSI Layout Steps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9BB4A-8C05-48BB-A533-D4F0BD4B9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817" y="1205948"/>
            <a:ext cx="6271337" cy="5490274"/>
          </a:xfrm>
        </p:spPr>
        <p:txBody>
          <a:bodyPr>
            <a:normAutofit fontScale="70000" lnSpcReduction="20000"/>
          </a:bodyPr>
          <a:lstStyle/>
          <a:p>
            <a:pPr marL="114300" indent="0">
              <a:lnSpc>
                <a:spcPct val="170000"/>
              </a:lnSpc>
              <a:spcAft>
                <a:spcPts val="800"/>
              </a:spcAft>
              <a:buNone/>
            </a:pP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2. </a:t>
            </a:r>
            <a:r>
              <a:rPr lang="en-GB" sz="2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Device placement</a:t>
            </a:r>
            <a:endParaRPr lang="en-GB" sz="2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70000"/>
              </a:lnSpc>
              <a:spcAft>
                <a:spcPts val="800"/>
              </a:spcAft>
            </a:pPr>
            <a:r>
              <a:rPr lang="en-GB" sz="2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Using stick diagram rules, one places the devices where needed. </a:t>
            </a:r>
          </a:p>
          <a:p>
            <a:pPr marL="457200">
              <a:lnSpc>
                <a:spcPct val="170000"/>
              </a:lnSpc>
              <a:spcAft>
                <a:spcPts val="800"/>
              </a:spcAft>
            </a:pPr>
            <a:r>
              <a:rPr lang="en-GB" sz="2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 stick diagrams rules include</a:t>
            </a:r>
            <a:r>
              <a:rPr lang="en-GB" sz="26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GB" sz="26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5800" indent="-571500">
              <a:lnSpc>
                <a:spcPct val="107000"/>
              </a:lnSpc>
              <a:spcAft>
                <a:spcPts val="800"/>
              </a:spcAft>
              <a:buFont typeface="+mj-lt"/>
              <a:buAutoNum type="romanLcPeriod"/>
            </a:pPr>
            <a:r>
              <a:rPr lang="en-GB" sz="29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Electrical contact is denoted when the same stick types are in contact.</a:t>
            </a:r>
          </a:p>
          <a:p>
            <a:pPr marL="342900" lvl="0" indent="-342900">
              <a:lnSpc>
                <a:spcPct val="17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different stick types are in contact or cross each other, there is no form of electrical contact.</a:t>
            </a:r>
          </a:p>
          <a:p>
            <a:pPr marL="342900" lvl="0" indent="-342900">
              <a:lnSpc>
                <a:spcPct val="1700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GB" sz="2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transistor in a stick diagram is represented when a poly crosses </a:t>
            </a:r>
            <a:r>
              <a:rPr lang="en-GB" sz="29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diffusion</a:t>
            </a:r>
            <a:r>
              <a:rPr lang="en-GB" sz="29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(Clein, 2019).</a:t>
            </a:r>
            <a:endParaRPr lang="en-GB" sz="29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22B0F28-2576-41DF-9EE7-AF2D4BE1F2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0715" b="4624"/>
          <a:stretch/>
        </p:blipFill>
        <p:spPr>
          <a:xfrm>
            <a:off x="6682153" y="1205949"/>
            <a:ext cx="5362209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18323"/>
      </p:ext>
    </p:extLst>
  </p:cSld>
  <p:clrMapOvr>
    <a:masterClrMapping/>
  </p:clrMapOvr>
</p:sld>
</file>

<file path=ppt/theme/theme1.xml><?xml version="1.0" encoding="utf-8"?>
<a:theme xmlns:a="http://schemas.openxmlformats.org/drawingml/2006/main" name="aaa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aa" id="{6A1666C9-02EC-4467-BAB6-200DC69E98B9}" vid="{B49C6A22-9A7A-4AB1-BB0D-C021828CD1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aaaa</Template>
  <TotalTime>286</TotalTime>
  <Words>648</Words>
  <Application>Microsoft Office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Verdana</vt:lpstr>
      <vt:lpstr>Wingdings</vt:lpstr>
      <vt:lpstr>Wingdings 3</vt:lpstr>
      <vt:lpstr>aaaa</vt:lpstr>
      <vt:lpstr>Layout Design Rules </vt:lpstr>
      <vt:lpstr>Introduction</vt:lpstr>
      <vt:lpstr>Standard Cell design</vt:lpstr>
      <vt:lpstr>Guidelines for Standard Cell design</vt:lpstr>
      <vt:lpstr>Guidelines for Standard Cell design Cont’d</vt:lpstr>
      <vt:lpstr>Guidelines for Standard Cell design Cont’d</vt:lpstr>
      <vt:lpstr>VLSI Layout Steps</vt:lpstr>
      <vt:lpstr>VLSI Layout Steps Cont’d</vt:lpstr>
      <vt:lpstr>VLSI Layout Steps Cont’d</vt:lpstr>
      <vt:lpstr>VLSI Layout Steps Cont’d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Design Rules</dc:title>
  <dc:creator>user</dc:creator>
  <cp:lastModifiedBy>user</cp:lastModifiedBy>
  <cp:revision>6</cp:revision>
  <dcterms:created xsi:type="dcterms:W3CDTF">2021-08-02T10:19:38Z</dcterms:created>
  <dcterms:modified xsi:type="dcterms:W3CDTF">2021-08-02T15:23:21Z</dcterms:modified>
</cp:coreProperties>
</file>